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2"/>
  </p:notesMasterIdLst>
  <p:sldIdLst>
    <p:sldId id="256" r:id="rId2"/>
    <p:sldId id="318" r:id="rId3"/>
    <p:sldId id="257" r:id="rId4"/>
    <p:sldId id="262" r:id="rId5"/>
    <p:sldId id="319" r:id="rId6"/>
    <p:sldId id="303" r:id="rId7"/>
    <p:sldId id="313" r:id="rId8"/>
    <p:sldId id="311" r:id="rId9"/>
    <p:sldId id="317" r:id="rId10"/>
    <p:sldId id="31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722EFF-ADBA-4B1E-B864-F9CF5E205EEB}" v="3" dt="2017-04-10T06:05:0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90BE-CA03-49F8-8430-FE3043E91042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0E15-B081-49F8-A3DF-FEAFE877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Good Afternoon Everyone,</a:t>
            </a:r>
            <a:r>
              <a:rPr lang="en-SG" baseline="0"/>
              <a:t>  I am </a:t>
            </a:r>
            <a:r>
              <a:rPr lang="en-SG" baseline="0" err="1"/>
              <a:t>Pravein</a:t>
            </a:r>
            <a:r>
              <a:rPr lang="en-SG" baseline="0"/>
              <a:t> , and Ahmad here </a:t>
            </a:r>
          </a:p>
          <a:p>
            <a:r>
              <a:rPr lang="en-SG"/>
              <a:t>And we introduce </a:t>
            </a:r>
            <a:r>
              <a:rPr lang="en-SG" err="1"/>
              <a:t>BNVirt</a:t>
            </a:r>
            <a:r>
              <a:rPr lang="en-SG"/>
              <a:t>, a Bare-metal network virtualization product for cloud computing</a:t>
            </a:r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67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the recent turn of events, </a:t>
            </a:r>
            <a:r>
              <a:rPr lang="en-US" err="1"/>
              <a:t>verizon</a:t>
            </a:r>
            <a:r>
              <a:rPr lang="en-US"/>
              <a:t> has announced shift to SDN, and many of the top </a:t>
            </a:r>
            <a:r>
              <a:rPr lang="en-US" err="1"/>
              <a:t>telcos</a:t>
            </a:r>
            <a:r>
              <a:rPr lang="en-US"/>
              <a:t> are also moving towards SDN.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endParaRPr lang="en-US">
              <a:latin typeface="Calibri"/>
            </a:endParaRPr>
          </a:p>
          <a:p>
            <a:r>
              <a:rPr lang="en-US" err="1">
                <a:latin typeface="Calibri"/>
              </a:rPr>
              <a:t>Infact</a:t>
            </a:r>
            <a:r>
              <a:rPr lang="en-US">
                <a:latin typeface="Calibri"/>
              </a:rPr>
              <a:t>, The shift to SDN to so strong with ONF with major companies on board.</a:t>
            </a:r>
          </a:p>
          <a:p>
            <a:endParaRPr lang="en-US">
              <a:latin typeface="Calibri"/>
            </a:endParaRPr>
          </a:p>
          <a:p>
            <a:r>
              <a:rPr lang="en-US">
                <a:latin typeface="Calibri"/>
              </a:rPr>
              <a:t>And Hence, SDN is happening!!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4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There are variety of cloud services which provide isolated environments to tenants</a:t>
            </a:r>
          </a:p>
          <a:p>
            <a:r>
              <a:rPr lang="en-SG"/>
              <a:t>.And the tenants may want to have SDN in their network with this paradigm shift.</a:t>
            </a:r>
            <a:endParaRPr lang="en-SG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3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if you look at the current products that </a:t>
            </a:r>
            <a:r>
              <a:rPr lang="en-US" err="1"/>
              <a:t>caternetwork</a:t>
            </a:r>
            <a:r>
              <a:rPr lang="en-US"/>
              <a:t> virtualization in SDN have major drawbacks:</a:t>
            </a:r>
          </a:p>
          <a:p>
            <a:endParaRPr lang="en-US"/>
          </a:p>
          <a:p>
            <a:r>
              <a:rPr lang="en-US"/>
              <a:t>1) Cannot scale to big topologies/ random topologies.</a:t>
            </a:r>
          </a:p>
          <a:p>
            <a:endParaRPr lang="en-US"/>
          </a:p>
          <a:p>
            <a:r>
              <a:rPr lang="en-US"/>
              <a:t>2) Cannot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4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3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2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731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7191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0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70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82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4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72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5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85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69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6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0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1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6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8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2021048156398_6283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1200329"/>
            <a:chOff x="-35848" y="2904406"/>
            <a:chExt cx="12227847" cy="1200329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err="1"/>
                <a:t>BNVirt</a:t>
              </a:r>
              <a:r>
                <a:rPr lang="en-US" sz="4000"/>
                <a:t> </a:t>
              </a:r>
            </a:p>
            <a:p>
              <a:pPr algn="ctr"/>
              <a:r>
                <a:rPr lang="en-US" sz="3200"/>
                <a:t>Bare Metal Network 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91"/>
          <p:cNvSpPr/>
          <p:nvPr/>
        </p:nvSpPr>
        <p:spPr>
          <a:xfrm>
            <a:off x="0" y="0"/>
            <a:ext cx="12192000" cy="39832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title" idx="4294967295"/>
          </p:nvPr>
        </p:nvSpPr>
        <p:spPr>
          <a:xfrm>
            <a:off x="3128397" y="5101449"/>
            <a:ext cx="3075041" cy="77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 err="1"/>
              <a:t>Pravein</a:t>
            </a:r>
            <a:r>
              <a:rPr lang="en-US" sz="2400"/>
              <a:t> </a:t>
            </a:r>
            <a:r>
              <a:rPr lang="en-US" sz="2400" err="1"/>
              <a:t>Govindan</a:t>
            </a:r>
            <a:r>
              <a:rPr lang="en-US" sz="2400"/>
              <a:t> Kannan</a:t>
            </a:r>
            <a:endParaRPr lang="en" sz="2400"/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6849766" y="5132884"/>
            <a:ext cx="2696399" cy="7716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400"/>
              <a:t>Ahmad SOLTANI</a:t>
            </a:r>
            <a:br>
              <a:rPr lang="en-US" sz="2400"/>
            </a:br>
            <a:endParaRPr lang="en" sz="2400"/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3317717" y="5843833"/>
            <a:ext cx="2696399" cy="153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Ph.D. Candidate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Software Defined Networking</a:t>
            </a:r>
          </a:p>
        </p:txBody>
      </p:sp>
      <p:pic>
        <p:nvPicPr>
          <p:cNvPr id="3074" name="Picture 2" descr="http://www.gazamentalhealth.org/wp-content/uploads/2015/10/thankyou-1024x538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85" y="312463"/>
            <a:ext cx="4677553" cy="245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648" r="-329" b="24351"/>
          <a:stretch/>
        </p:blipFill>
        <p:spPr>
          <a:xfrm>
            <a:off x="3459533" y="2676638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Ahmad Solta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654" y="2676638"/>
            <a:ext cx="2174621" cy="22369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100"/>
          <p:cNvSpPr txBox="1">
            <a:spLocks/>
          </p:cNvSpPr>
          <p:nvPr/>
        </p:nvSpPr>
        <p:spPr>
          <a:xfrm>
            <a:off x="6849764" y="5843833"/>
            <a:ext cx="2696399" cy="1538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Ph.D. Candidate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Software Defined Networking, Security</a:t>
            </a:r>
          </a:p>
        </p:txBody>
      </p:sp>
    </p:spTree>
    <p:extLst>
      <p:ext uri="{BB962C8B-B14F-4D97-AF65-F5344CB8AC3E}">
        <p14:creationId xmlns:p14="http://schemas.microsoft.com/office/powerpoint/2010/main" val="307699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808057"/>
            <a:ext cx="6112382" cy="27811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449" y="1275122"/>
            <a:ext cx="3281004" cy="3541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G" sz="2800" b="1">
                <a:solidFill>
                  <a:schemeClr val="bg1"/>
                </a:solidFill>
              </a:rPr>
              <a:t>Software Defined Networking </a:t>
            </a:r>
          </a:p>
          <a:p>
            <a:pPr marL="0" indent="0" algn="ctr">
              <a:buNone/>
            </a:pPr>
            <a:r>
              <a:rPr lang="en-SG" sz="2800" b="1">
                <a:solidFill>
                  <a:schemeClr val="bg1"/>
                </a:solidFill>
              </a:rPr>
              <a:t>Is </a:t>
            </a:r>
          </a:p>
          <a:p>
            <a:pPr marL="0" indent="0" algn="ctr">
              <a:buNone/>
            </a:pPr>
            <a:r>
              <a:rPr lang="en-SG" sz="2800" b="1">
                <a:solidFill>
                  <a:schemeClr val="bg1"/>
                </a:solidFill>
              </a:rPr>
              <a:t>Happening!!</a:t>
            </a:r>
          </a:p>
        </p:txBody>
      </p:sp>
      <p:sp>
        <p:nvSpPr>
          <p:cNvPr id="2" name="Rectangle 1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  <p:pic>
        <p:nvPicPr>
          <p:cNvPr id="10" name="Shape 353"/>
          <p:cNvPicPr preferRelativeResize="0">
            <a:picLocks noGrp="1"/>
          </p:cNvPicPr>
          <p:nvPr/>
        </p:nvPicPr>
        <p:blipFill rotWithShape="1">
          <a:blip r:embed="rId4">
            <a:alphaModFix/>
          </a:blip>
          <a:srcRect t="4515"/>
          <a:stretch/>
        </p:blipFill>
        <p:spPr>
          <a:xfrm>
            <a:off x="1118988" y="847178"/>
            <a:ext cx="6314120" cy="3906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32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96" y="-1415301"/>
            <a:ext cx="44005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80" y="342900"/>
            <a:ext cx="3343028" cy="16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racle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71" y="2404601"/>
            <a:ext cx="4556091" cy="6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cksp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67" y="5834317"/>
            <a:ext cx="4008004" cy="10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entury 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2" y="4362332"/>
            <a:ext cx="2808405" cy="1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ack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37" y="5887747"/>
            <a:ext cx="2639920" cy="8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google clou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3" y="1635997"/>
            <a:ext cx="2964538" cy="20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ibm cloud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76" y="2014415"/>
            <a:ext cx="164465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interna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1" y="5012868"/>
            <a:ext cx="3747770" cy="6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at&amp;t clou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2" y="3572004"/>
            <a:ext cx="2364649" cy="11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nt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71" y="3572004"/>
            <a:ext cx="3409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libaba Clou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" y="3301775"/>
            <a:ext cx="3200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orange clou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08" y="5023605"/>
            <a:ext cx="4321175" cy="7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0" y="570641"/>
            <a:ext cx="10290627" cy="6046573"/>
            <a:chOff x="129603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6" idx="0"/>
              <a:endCxn id="4" idx="2"/>
            </p:cNvCxnSpPr>
            <p:nvPr/>
          </p:nvCxnSpPr>
          <p:spPr>
            <a:xfrm flipH="1" flipV="1">
              <a:off x="1426558" y="1544481"/>
              <a:ext cx="2788304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6" idx="0"/>
              <a:endCxn id="10" idx="2"/>
            </p:cNvCxnSpPr>
            <p:nvPr/>
          </p:nvCxnSpPr>
          <p:spPr>
            <a:xfrm flipH="1" flipV="1">
              <a:off x="4020468" y="1544481"/>
              <a:ext cx="194394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6" idx="0"/>
              <a:endCxn id="11" idx="2"/>
            </p:cNvCxnSpPr>
            <p:nvPr/>
          </p:nvCxnSpPr>
          <p:spPr>
            <a:xfrm flipV="1">
              <a:off x="4214862" y="1544481"/>
              <a:ext cx="2399516" cy="12669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Tenant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8193" y="25992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Tenant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14565" y="294325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Tenant 3</a:t>
              </a:r>
            </a:p>
          </p:txBody>
        </p: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77608" y="87789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95084" y="88596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434872" y="971245"/>
              <a:ext cx="401216" cy="12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9603" y="3050438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942422" y="2811458"/>
              <a:ext cx="2544880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Existing SDN Network Hypervisors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15204" y="1649138"/>
            <a:ext cx="1368219" cy="275540"/>
            <a:chOff x="1160797" y="1189604"/>
            <a:chExt cx="4183617" cy="879614"/>
          </a:xfrm>
        </p:grpSpPr>
        <p:pic>
          <p:nvPicPr>
            <p:cNvPr id="5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0797" y="1189606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758" y="1189604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2814270" y="1629402"/>
              <a:ext cx="11241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OpenFlow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25941" y="5078427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OpenFlow</a:t>
            </a:r>
            <a:endParaRPr lang="en-US"/>
          </a:p>
        </p:txBody>
      </p:sp>
      <p:pic>
        <p:nvPicPr>
          <p:cNvPr id="2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6038" y="1647854"/>
            <a:ext cx="619632" cy="2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92"/>
          <p:cNvSpPr/>
          <p:nvPr/>
        </p:nvSpPr>
        <p:spPr>
          <a:xfrm>
            <a:off x="8073384" y="1101361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32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OpenDaylight</a:t>
            </a:r>
            <a:r>
              <a:rPr lang="en-US" sz="1400" b="1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3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ONOS Controller</a:t>
            </a:r>
          </a:p>
        </p:txBody>
      </p:sp>
      <p:cxnSp>
        <p:nvCxnSpPr>
          <p:cNvPr id="3" name="Straight Connector 2"/>
          <p:cNvCxnSpPr>
            <a:stCxn id="56" idx="2"/>
            <a:endCxn id="5" idx="0"/>
          </p:cNvCxnSpPr>
          <p:nvPr/>
        </p:nvCxnSpPr>
        <p:spPr>
          <a:xfrm flipH="1">
            <a:off x="5139067" y="4885626"/>
            <a:ext cx="1321215" cy="43981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6" idx="2"/>
            <a:endCxn id="6" idx="0"/>
          </p:cNvCxnSpPr>
          <p:nvPr/>
        </p:nvCxnSpPr>
        <p:spPr>
          <a:xfrm>
            <a:off x="6460282" y="4885626"/>
            <a:ext cx="967747" cy="4398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5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err="1">
                <a:solidFill>
                  <a:sysClr val="windowText" lastClr="000000"/>
                </a:solidFill>
              </a:rPr>
              <a:t>BNVirt</a:t>
            </a:r>
            <a:endParaRPr lang="en-US" b="1" err="1">
              <a:solidFill>
                <a:sysClr val="windowText" lastClr="000000"/>
              </a:solidFill>
            </a:endParaRPr>
          </a:p>
        </p:txBody>
      </p:sp>
      <p:pic>
        <p:nvPicPr>
          <p:cNvPr id="85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946761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 Topology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Tenant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7" idx="0"/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88340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Tenant 2 (Random)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21287" y="716354"/>
            <a:ext cx="166173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Tenant 3 (WAN)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4101" y="19182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0"/>
          </p:cNvCxnSpPr>
          <p:nvPr/>
        </p:nvCxnSpPr>
        <p:spPr>
          <a:xfrm>
            <a:off x="6913946" y="2076211"/>
            <a:ext cx="252282" cy="172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233372" y="1946177"/>
            <a:ext cx="433583" cy="3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157405" y="1583264"/>
            <a:ext cx="632386" cy="33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2"/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err="1">
                <a:solidFill>
                  <a:schemeClr val="bg1"/>
                </a:solidFill>
              </a:rPr>
              <a:t>OpenDaylight</a:t>
            </a:r>
            <a:r>
              <a:rPr lang="en-US" sz="1400" b="1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ysClr val="windowText" lastClr="000000"/>
                </a:solidFill>
              </a:rPr>
              <a:t>ONOS Controller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48096" y="3153980"/>
            <a:ext cx="252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/>
              <a:t>Guarantee Isolation/ </a:t>
            </a:r>
          </a:p>
          <a:p>
            <a:r>
              <a:rPr lang="en-US"/>
              <a:t>      Sandbox 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64534" y="3800311"/>
            <a:ext cx="33068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2) Flexible Hardware accelerated</a:t>
            </a:r>
          </a:p>
          <a:p>
            <a:r>
              <a:rPr lang="en-US"/>
              <a:t>Topologies with </a:t>
            </a:r>
          </a:p>
          <a:p>
            <a:r>
              <a:rPr lang="en-US"/>
              <a:t>      bare-metal switching</a:t>
            </a:r>
          </a:p>
          <a:p>
            <a:r>
              <a:rPr lang="en-US"/>
              <a:t>(Suitable for ISPs/DCs)</a:t>
            </a:r>
          </a:p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8891003" y="5134368"/>
            <a:ext cx="1773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3) Low Cost and </a:t>
            </a:r>
          </a:p>
          <a:p>
            <a:r>
              <a:rPr lang="en-US"/>
              <a:t>Easy to provision.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3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4" grpId="0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62350198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Prototype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/>
              <a:t>Implemented on top of                          </a:t>
            </a:r>
          </a:p>
          <a:p>
            <a:pPr marL="0" indent="0">
              <a:buNone/>
            </a:pPr>
            <a:r>
              <a:rPr lang="en-SG"/>
              <a:t>Integrated with a Bare-metal provisioning service.</a:t>
            </a:r>
          </a:p>
          <a:p>
            <a:pPr marL="0" indent="0">
              <a:buNone/>
            </a:pPr>
            <a:r>
              <a:rPr lang="en-SG"/>
              <a:t>Deployed on NCL Staging environment.          </a:t>
            </a:r>
          </a:p>
        </p:txBody>
      </p:sp>
      <p:pic>
        <p:nvPicPr>
          <p:cNvPr id="1026" name="Picture 2" descr="OpenVirte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34" y="1873962"/>
            <a:ext cx="2455103" cy="5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erLab: the facility for cyber-security experimentation and tes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9" y="2438637"/>
            <a:ext cx="1845503" cy="5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993922"/>
            <a:ext cx="619853" cy="6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7 Points 4"/>
          <p:cNvSpPr/>
          <p:nvPr/>
        </p:nvSpPr>
        <p:spPr>
          <a:xfrm>
            <a:off x="4322768" y="3694081"/>
            <a:ext cx="4163138" cy="3126135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400" b="1"/>
              <a:t>Able to virtualize topologies with </a:t>
            </a:r>
            <a:r>
              <a:rPr lang="en-SG" sz="2400" b="1">
                <a:solidFill>
                  <a:schemeClr val="bg1"/>
                </a:solidFill>
              </a:rPr>
              <a:t>13 switch </a:t>
            </a:r>
            <a:r>
              <a:rPr lang="en-SG" sz="2400" b="1"/>
              <a:t>with just </a:t>
            </a:r>
            <a:r>
              <a:rPr lang="en-SG" sz="2400" b="1">
                <a:solidFill>
                  <a:schemeClr val="bg1"/>
                </a:solidFill>
              </a:rPr>
              <a:t>one physical switch</a:t>
            </a:r>
          </a:p>
        </p:txBody>
      </p:sp>
    </p:spTree>
    <p:extLst>
      <p:ext uri="{BB962C8B-B14F-4D97-AF65-F5344CB8AC3E}">
        <p14:creationId xmlns:p14="http://schemas.microsoft.com/office/powerpoint/2010/main" val="27350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asqblog.files.wordpress.com/2016/01/network.jpg?w=24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SG"/>
              <a:t>Network Virtualization Market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26" y="609600"/>
            <a:ext cx="8680717" cy="51870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4431472" y="4924425"/>
            <a:ext cx="1903957" cy="513568"/>
          </a:xfrm>
          <a:prstGeom prst="ellipse">
            <a:avLst/>
          </a:prstGeom>
          <a:solidFill>
            <a:srgbClr val="FF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Up 5"/>
          <p:cNvSpPr/>
          <p:nvPr/>
        </p:nvSpPr>
        <p:spPr>
          <a:xfrm rot="18185351">
            <a:off x="9348977" y="3695700"/>
            <a:ext cx="565467" cy="11390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Up 6"/>
          <p:cNvSpPr/>
          <p:nvPr/>
        </p:nvSpPr>
        <p:spPr>
          <a:xfrm rot="18185351">
            <a:off x="8167251" y="3991610"/>
            <a:ext cx="422726" cy="7597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Up 7"/>
          <p:cNvSpPr/>
          <p:nvPr/>
        </p:nvSpPr>
        <p:spPr>
          <a:xfrm rot="18185351">
            <a:off x="7090355" y="4110604"/>
            <a:ext cx="307499" cy="6179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8033830" y="771525"/>
            <a:ext cx="206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>
                <a:solidFill>
                  <a:schemeClr val="bg1"/>
                </a:solidFill>
              </a:rPr>
              <a:t>$28 Billion by 2020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1375" y="6488668"/>
            <a:ext cx="440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Source : </a:t>
            </a:r>
            <a:r>
              <a:rPr lang="en-SG" err="1"/>
              <a:t>SDXCentral</a:t>
            </a:r>
            <a:r>
              <a:rPr lang="en-SG"/>
              <a:t> Market Size report 2015</a:t>
            </a:r>
          </a:p>
        </p:txBody>
      </p:sp>
    </p:spTree>
    <p:extLst>
      <p:ext uri="{BB962C8B-B14F-4D97-AF65-F5344CB8AC3E}">
        <p14:creationId xmlns:p14="http://schemas.microsoft.com/office/powerpoint/2010/main" val="256180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rocade icx 66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1411" y="2409937"/>
            <a:ext cx="3494597" cy="137162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ocade icx 66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41410" y="4267057"/>
            <a:ext cx="3494597" cy="137162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Fund Usage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SG"/>
              <a:t>10,000 SGD </a:t>
            </a:r>
          </a:p>
          <a:p>
            <a:pPr marL="0" indent="0">
              <a:buNone/>
            </a:pPr>
            <a:r>
              <a:rPr lang="en-SG"/>
              <a:t>	- Two off the shelf SDN switches.</a:t>
            </a:r>
          </a:p>
          <a:p>
            <a:pPr marL="0" indent="0">
              <a:buNone/>
            </a:pPr>
            <a:r>
              <a:rPr lang="en-SG"/>
              <a:t>	- UI/UX design for the provisioning 		   service.</a:t>
            </a:r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155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64773" y="-133977"/>
            <a:ext cx="5867969" cy="131941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8000">
                <a:latin typeface="Calibri" charset="0"/>
                <a:ea typeface="Calibri" charset="0"/>
                <a:cs typeface="Calibri" charset="0"/>
              </a:rPr>
              <a:t>Milestones</a:t>
            </a:r>
            <a:endParaRPr lang="en" sz="80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37" name="Shape 137"/>
          <p:cNvCxnSpPr/>
          <p:nvPr/>
        </p:nvCxnSpPr>
        <p:spPr>
          <a:xfrm>
            <a:off x="1238716" y="3343934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301483" y="3179581"/>
            <a:ext cx="2418800" cy="522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2267">
                <a:solidFill>
                  <a:schemeClr val="dk1"/>
                </a:solidFill>
              </a:rPr>
              <a:t>Step 1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1483" y="3179581"/>
            <a:ext cx="2418800" cy="115830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1600"/>
              <a:t>Switch Procurement</a:t>
            </a:r>
          </a:p>
          <a:p>
            <a:pPr>
              <a:buNone/>
            </a:pPr>
            <a:r>
              <a:rPr lang="en" sz="1600"/>
              <a:t>May 2017 – June 2017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4527649" y="2916137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590416" y="3150204"/>
            <a:ext cx="2812466" cy="7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1600"/>
              <a:t>Integration with OpenStack</a:t>
            </a:r>
          </a:p>
          <a:p>
            <a:pPr>
              <a:buNone/>
            </a:pPr>
            <a:r>
              <a:rPr lang="en-US" sz="1600"/>
              <a:t>June 2017 – September 2017</a:t>
            </a:r>
            <a:endParaRPr lang="en" sz="1600"/>
          </a:p>
        </p:txBody>
      </p:sp>
      <p:cxnSp>
        <p:nvCxnSpPr>
          <p:cNvPr id="143" name="Shape 143"/>
          <p:cNvCxnSpPr/>
          <p:nvPr/>
        </p:nvCxnSpPr>
        <p:spPr>
          <a:xfrm>
            <a:off x="8594040" y="2577041"/>
            <a:ext cx="0" cy="1384799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8672849" y="2799533"/>
            <a:ext cx="2418800" cy="77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n-US" sz="1600"/>
              <a:t>Demo Showcasing</a:t>
            </a:r>
          </a:p>
          <a:p>
            <a:pPr>
              <a:buNone/>
            </a:pPr>
            <a:r>
              <a:rPr lang="en-US" sz="1600"/>
              <a:t>(Strategic Partnerships)</a:t>
            </a:r>
          </a:p>
          <a:p>
            <a:pPr>
              <a:buNone/>
            </a:pPr>
            <a:r>
              <a:rPr lang="en-US" sz="1600"/>
              <a:t>October 2017 onwards</a:t>
            </a:r>
            <a:endParaRPr lang="en" sz="1600"/>
          </a:p>
        </p:txBody>
      </p:sp>
      <p:cxnSp>
        <p:nvCxnSpPr>
          <p:cNvPr id="147" name="Shape 147"/>
          <p:cNvCxnSpPr>
            <a:stCxn id="148" idx="6"/>
            <a:endCxn id="150" idx="2"/>
          </p:cNvCxnSpPr>
          <p:nvPr/>
        </p:nvCxnSpPr>
        <p:spPr>
          <a:xfrm flipV="1">
            <a:off x="2050307" y="5306472"/>
            <a:ext cx="2511404" cy="69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ot"/>
            <a:round/>
            <a:headEnd type="none" w="lg" len="lg"/>
            <a:tailEnd type="none" w="lg" len="lg"/>
          </a:ln>
        </p:spPr>
      </p:cxnSp>
      <p:sp>
        <p:nvSpPr>
          <p:cNvPr id="148" name="Shape 148"/>
          <p:cNvSpPr/>
          <p:nvPr/>
        </p:nvSpPr>
        <p:spPr>
          <a:xfrm>
            <a:off x="1238707" y="4900741"/>
            <a:ext cx="811600" cy="811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4561711" y="4575072"/>
            <a:ext cx="1462800" cy="1462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8000"/>
          </a:p>
        </p:txBody>
      </p:sp>
      <p:sp>
        <p:nvSpPr>
          <p:cNvPr id="149" name="Shape 149"/>
          <p:cNvSpPr/>
          <p:nvPr/>
        </p:nvSpPr>
        <p:spPr>
          <a:xfrm>
            <a:off x="8535919" y="4292898"/>
            <a:ext cx="2027199" cy="20271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1675" y="5015073"/>
            <a:ext cx="582799" cy="582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77" y="4584648"/>
            <a:ext cx="1327723" cy="1327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9086" y="4399233"/>
            <a:ext cx="1920864" cy="1920864"/>
          </a:xfrm>
          <a:prstGeom prst="rect">
            <a:avLst/>
          </a:prstGeom>
        </p:spPr>
      </p:pic>
      <p:cxnSp>
        <p:nvCxnSpPr>
          <p:cNvPr id="21" name="Shape 147"/>
          <p:cNvCxnSpPr>
            <a:stCxn id="150" idx="6"/>
            <a:endCxn id="149" idx="2"/>
          </p:cNvCxnSpPr>
          <p:nvPr/>
        </p:nvCxnSpPr>
        <p:spPr>
          <a:xfrm>
            <a:off x="6024511" y="5306473"/>
            <a:ext cx="2511408" cy="2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9465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/>
      <p:bldP spid="139" grpId="0" build="p"/>
      <p:bldP spid="142" grpId="0" build="p"/>
      <p:bldP spid="145" grpId="0" build="p"/>
      <p:bldP spid="148" grpId="0" animBg="1"/>
      <p:bldP spid="150" grpId="0" animBg="1"/>
      <p:bldP spid="14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Prototype</vt:lpstr>
      <vt:lpstr>Network Virtualization Market</vt:lpstr>
      <vt:lpstr>Fund Usage</vt:lpstr>
      <vt:lpstr>Milestones</vt:lpstr>
      <vt:lpstr>Pravein Govindan Kannan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2017-04-10T06:30:57Z</dcterms:modified>
</cp:coreProperties>
</file>